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65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67" r:id="rId20"/>
    <p:sldId id="281" r:id="rId21"/>
    <p:sldId id="268" r:id="rId22"/>
    <p:sldId id="269" r:id="rId23"/>
    <p:sldId id="270" r:id="rId24"/>
    <p:sldId id="271" r:id="rId25"/>
    <p:sldId id="272" r:id="rId26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6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8AA8A-2607-4993-BDFA-EBB046466A46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53206-0326-4BE7-A0A7-E3A39CF29A8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8272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 Unicode MS" charset="0"/>
                <a:ea typeface="Arial" charset="0"/>
                <a:cs typeface="Arial" charset="0"/>
              </a:defRPr>
            </a:lvl1pPr>
            <a:lvl2pPr marL="738188" indent="-282575">
              <a:defRPr sz="1600">
                <a:solidFill>
                  <a:schemeClr val="tx1"/>
                </a:solidFill>
                <a:latin typeface="Arial Unicode MS" charset="0"/>
                <a:ea typeface="Arial" charset="0"/>
                <a:cs typeface="Arial" charset="0"/>
              </a:defRPr>
            </a:lvl2pPr>
            <a:lvl3pPr marL="1139825" indent="-225425">
              <a:defRPr sz="1600">
                <a:solidFill>
                  <a:schemeClr val="tx1"/>
                </a:solidFill>
                <a:latin typeface="Arial Unicode MS" charset="0"/>
                <a:ea typeface="Arial" charset="0"/>
                <a:cs typeface="Arial" charset="0"/>
              </a:defRPr>
            </a:lvl3pPr>
            <a:lvl4pPr marL="1597025" indent="-225425">
              <a:defRPr sz="1600">
                <a:solidFill>
                  <a:schemeClr val="tx1"/>
                </a:solidFill>
                <a:latin typeface="Arial Unicode MS" charset="0"/>
                <a:ea typeface="Arial" charset="0"/>
                <a:cs typeface="Arial" charset="0"/>
              </a:defRPr>
            </a:lvl4pPr>
            <a:lvl5pPr marL="2054225" indent="-225425">
              <a:defRPr sz="1600">
                <a:solidFill>
                  <a:schemeClr val="tx1"/>
                </a:solidFill>
                <a:latin typeface="Arial Unicode MS" charset="0"/>
                <a:ea typeface="Arial" charset="0"/>
                <a:cs typeface="Arial" charset="0"/>
              </a:defRPr>
            </a:lvl5pPr>
            <a:lvl6pPr marL="2511425" indent="-2254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Unicode MS" charset="0"/>
                <a:ea typeface="Arial" charset="0"/>
                <a:cs typeface="Arial" charset="0"/>
              </a:defRPr>
            </a:lvl6pPr>
            <a:lvl7pPr marL="2968625" indent="-2254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Unicode MS" charset="0"/>
                <a:ea typeface="Arial" charset="0"/>
                <a:cs typeface="Arial" charset="0"/>
              </a:defRPr>
            </a:lvl7pPr>
            <a:lvl8pPr marL="3425825" indent="-2254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Unicode MS" charset="0"/>
                <a:ea typeface="Arial" charset="0"/>
                <a:cs typeface="Arial" charset="0"/>
              </a:defRPr>
            </a:lvl8pPr>
            <a:lvl9pPr marL="3883025" indent="-2254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Unicode MS" charset="0"/>
                <a:ea typeface="Arial" charset="0"/>
                <a:cs typeface="Arial" charset="0"/>
              </a:defRPr>
            </a:lvl9pPr>
          </a:lstStyle>
          <a:p>
            <a:fld id="{9F582849-8D41-6A44-B19E-9794034BCA70}" type="slidenum">
              <a:rPr lang="en-US" altLang="sr-Latn-CS" sz="1200"/>
              <a:pPr/>
              <a:t>21</a:t>
            </a:fld>
            <a:endParaRPr lang="en-US" altLang="sr-Latn-CS" sz="1200"/>
          </a:p>
        </p:txBody>
      </p:sp>
      <p:sp>
        <p:nvSpPr>
          <p:cNvPr id="81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363663" lvl="2" indent="-449263">
              <a:buClr>
                <a:schemeClr val="folHlink"/>
              </a:buClr>
            </a:pPr>
            <a:endParaRPr lang="en-GB" altLang="sr-Latn-CS" sz="2300">
              <a:latin typeface="Arial" charset="0"/>
            </a:endParaRPr>
          </a:p>
          <a:p>
            <a:pPr eaLnBrk="1" hangingPunct="1"/>
            <a:r>
              <a:rPr lang="x-none" altLang="sr-Latn-CS">
                <a:latin typeface="Arial Unicode MS" charset="0"/>
              </a:rPr>
              <a:t>133 anketna indikatora</a:t>
            </a:r>
          </a:p>
          <a:p>
            <a:pPr eaLnBrk="1" hangingPunct="1"/>
            <a:r>
              <a:rPr lang="x-none" altLang="sr-Latn-CS">
                <a:latin typeface="Arial Unicode MS" charset="0"/>
              </a:rPr>
              <a:t>39 čvrstih indikatora </a:t>
            </a:r>
          </a:p>
        </p:txBody>
      </p:sp>
    </p:spTree>
    <p:extLst>
      <p:ext uri="{BB962C8B-B14F-4D97-AF65-F5344CB8AC3E}">
        <p14:creationId xmlns:p14="http://schemas.microsoft.com/office/powerpoint/2010/main" val="190412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E904FD0-F4A2-4299-96BE-9A952FF8BA37}" type="datetimeFigureOut">
              <a:rPr lang="hr-HR" smtClean="0"/>
              <a:t>5.11.2015.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01D1BA7-D4A3-4DEB-93E0-10272AD21D1D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56792"/>
            <a:ext cx="7378586" cy="4536504"/>
          </a:xfrm>
        </p:spPr>
        <p:txBody>
          <a:bodyPr>
            <a:normAutofit fontScale="92500" lnSpcReduction="20000"/>
          </a:bodyPr>
          <a:lstStyle/>
          <a:p>
            <a:pPr algn="ctr"/>
            <a:endParaRPr lang="hr-HR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5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Baza poslovnih žena </a:t>
            </a:r>
          </a:p>
          <a:p>
            <a:pPr algn="ctr"/>
            <a:endParaRPr lang="hr-HR" dirty="0"/>
          </a:p>
          <a:p>
            <a:pPr algn="ctr"/>
            <a:endParaRPr lang="hr-HR" sz="1700" dirty="0" smtClean="0"/>
          </a:p>
          <a:p>
            <a:pPr algn="ctr"/>
            <a:endParaRPr lang="hr-HR" sz="1700" dirty="0"/>
          </a:p>
          <a:p>
            <a:pPr algn="ctr"/>
            <a:endParaRPr lang="hr-HR" sz="1700" dirty="0" smtClean="0"/>
          </a:p>
          <a:p>
            <a:pPr algn="ctr"/>
            <a:r>
              <a:rPr lang="hr-HR" sz="1700" dirty="0" smtClean="0"/>
              <a:t>EU Progress-projekt </a:t>
            </a:r>
            <a:r>
              <a:rPr lang="nl-NL" sz="1700" b="1" dirty="0"/>
              <a:t>„Uklanjanje staklenog labirinta – jednakost prilika u pristupu pozicijama ekonomskog odlučivanja u </a:t>
            </a:r>
            <a:r>
              <a:rPr lang="nl-NL" sz="1700" b="1" dirty="0" err="1"/>
              <a:t>Hrvatskoj</a:t>
            </a:r>
            <a:r>
              <a:rPr lang="nl-NL" sz="1700" b="1" dirty="0" smtClean="0"/>
              <a:t>“</a:t>
            </a:r>
            <a:endParaRPr lang="hr-HR" sz="1700" b="1" dirty="0" smtClean="0"/>
          </a:p>
          <a:p>
            <a:pPr algn="ctr"/>
            <a:endParaRPr lang="hr-HR" sz="1700" b="1" dirty="0" smtClean="0"/>
          </a:p>
          <a:p>
            <a:pPr algn="ctr"/>
            <a:endParaRPr lang="hr-HR" sz="1700" b="1" dirty="0" smtClean="0"/>
          </a:p>
          <a:p>
            <a:pPr algn="ctr"/>
            <a:endParaRPr lang="hr-HR" sz="1700" b="1" dirty="0"/>
          </a:p>
          <a:p>
            <a:pPr algn="ctr"/>
            <a:endParaRPr lang="hr-HR" sz="1700" b="1" dirty="0" smtClean="0"/>
          </a:p>
          <a:p>
            <a:pPr algn="ctr"/>
            <a:r>
              <a:rPr lang="hr-HR" sz="3000" b="1" dirty="0" smtClean="0"/>
              <a:t>05. studenog 2015.</a:t>
            </a:r>
            <a:endParaRPr lang="hr-HR" sz="3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611560" y="450052"/>
            <a:ext cx="7452826" cy="909186"/>
            <a:chOff x="806287" y="445496"/>
            <a:chExt cx="6718041" cy="81671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532693"/>
              <a:ext cx="1080120" cy="71963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287" y="445496"/>
              <a:ext cx="1659659" cy="816717"/>
            </a:xfrm>
            <a:prstGeom prst="rect">
              <a:avLst/>
            </a:prstGeom>
          </p:spPr>
        </p:pic>
      </p:grp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68315"/>
            <a:ext cx="1584176" cy="891451"/>
          </a:xfrm>
          <a:prstGeom prst="rect">
            <a:avLst/>
          </a:prstGeom>
        </p:spPr>
      </p:pic>
      <p:pic>
        <p:nvPicPr>
          <p:cNvPr id="1026" name="Picture 2" descr="C:\Users\akasipovic\Desktop\HUP_puni_vertikalni_sirok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47909"/>
            <a:ext cx="1433840" cy="92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9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56792"/>
            <a:ext cx="7378586" cy="4536504"/>
          </a:xfrm>
        </p:spPr>
        <p:txBody>
          <a:bodyPr>
            <a:normAutofit fontScale="92500" lnSpcReduction="20000"/>
          </a:bodyPr>
          <a:lstStyle/>
          <a:p>
            <a:pPr algn="ctr"/>
            <a:endParaRPr lang="hr-HR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5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Baza poslovnih žena </a:t>
            </a:r>
          </a:p>
          <a:p>
            <a:pPr algn="ctr"/>
            <a:endParaRPr lang="hr-HR" dirty="0"/>
          </a:p>
          <a:p>
            <a:pPr algn="ctr"/>
            <a:endParaRPr lang="hr-HR" sz="1700" dirty="0" smtClean="0"/>
          </a:p>
          <a:p>
            <a:pPr algn="ctr"/>
            <a:endParaRPr lang="hr-HR" sz="1700" dirty="0"/>
          </a:p>
          <a:p>
            <a:pPr algn="ctr"/>
            <a:endParaRPr lang="hr-HR" sz="1700" dirty="0" smtClean="0"/>
          </a:p>
          <a:p>
            <a:pPr algn="ctr"/>
            <a:r>
              <a:rPr lang="hr-HR" sz="1700" dirty="0" smtClean="0"/>
              <a:t>EU Progress-projekt </a:t>
            </a:r>
            <a:r>
              <a:rPr lang="nl-NL" sz="1700" b="1" dirty="0"/>
              <a:t>„Uklanjanje staklenog labirinta – jednakost prilika u pristupu pozicijama ekonomskog odlučivanja u </a:t>
            </a:r>
            <a:r>
              <a:rPr lang="nl-NL" sz="1700" b="1" dirty="0" err="1"/>
              <a:t>Hrvatskoj</a:t>
            </a:r>
            <a:r>
              <a:rPr lang="nl-NL" sz="1700" b="1" dirty="0" smtClean="0"/>
              <a:t>“</a:t>
            </a:r>
            <a:endParaRPr lang="hr-HR" sz="1700" b="1" dirty="0" smtClean="0"/>
          </a:p>
          <a:p>
            <a:pPr algn="ctr"/>
            <a:endParaRPr lang="hr-HR" sz="1700" b="1" dirty="0" smtClean="0"/>
          </a:p>
          <a:p>
            <a:pPr algn="ctr"/>
            <a:endParaRPr lang="hr-HR" sz="1700" b="1" dirty="0" smtClean="0"/>
          </a:p>
          <a:p>
            <a:pPr algn="ctr"/>
            <a:endParaRPr lang="hr-HR" sz="1700" b="1" dirty="0"/>
          </a:p>
          <a:p>
            <a:pPr algn="ctr"/>
            <a:endParaRPr lang="hr-HR" sz="1700" b="1" dirty="0" smtClean="0"/>
          </a:p>
          <a:p>
            <a:pPr algn="ctr"/>
            <a:r>
              <a:rPr lang="hr-HR" sz="3000" b="1" dirty="0" smtClean="0"/>
              <a:t>05. studenog 2015.</a:t>
            </a:r>
            <a:endParaRPr lang="hr-HR" sz="3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611560" y="450052"/>
            <a:ext cx="7452826" cy="909186"/>
            <a:chOff x="806287" y="445496"/>
            <a:chExt cx="6718041" cy="81671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532693"/>
              <a:ext cx="1080120" cy="71963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287" y="445496"/>
              <a:ext cx="1659659" cy="816717"/>
            </a:xfrm>
            <a:prstGeom prst="rect">
              <a:avLst/>
            </a:prstGeom>
          </p:spPr>
        </p:pic>
      </p:grp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68315"/>
            <a:ext cx="1584176" cy="891451"/>
          </a:xfrm>
          <a:prstGeom prst="rect">
            <a:avLst/>
          </a:prstGeom>
        </p:spPr>
      </p:pic>
      <p:pic>
        <p:nvPicPr>
          <p:cNvPr id="1026" name="Picture 2" descr="C:\Users\akasipovic\Desktop\HUP_puni_vertikalni_sirok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47909"/>
            <a:ext cx="1433840" cy="92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7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588096"/>
          </a:xfrm>
        </p:spPr>
        <p:txBody>
          <a:bodyPr>
            <a:normAutofit fontScale="92500" lnSpcReduction="10000"/>
          </a:bodyPr>
          <a:lstStyle/>
          <a:p>
            <a:r>
              <a:rPr lang="hr-HR" sz="4000" dirty="0" smtClean="0">
                <a:solidFill>
                  <a:schemeClr val="accent1"/>
                </a:solidFill>
              </a:rPr>
              <a:t>Baza poslovnih žena </a:t>
            </a:r>
          </a:p>
          <a:p>
            <a:endParaRPr lang="hr-HR" dirty="0"/>
          </a:p>
          <a:p>
            <a:r>
              <a:rPr lang="hr-HR" sz="1700" dirty="0" smtClean="0"/>
              <a:t>EU Progress-projekt </a:t>
            </a:r>
            <a:r>
              <a:rPr lang="nl-NL" sz="1700" b="1" dirty="0"/>
              <a:t>„Uklanjanje staklenog labirinta – jednakost prilika u pristupu pozicijama ekonomskog odlučivanja u Hrvatskoj</a:t>
            </a:r>
            <a:r>
              <a:rPr lang="nl-NL" sz="1700" b="1" dirty="0" smtClean="0"/>
              <a:t>“</a:t>
            </a:r>
            <a:endParaRPr lang="hr-HR" sz="1700" b="1" dirty="0" smtClean="0"/>
          </a:p>
          <a:p>
            <a:endParaRPr lang="hr-HR" sz="1700" b="1" dirty="0"/>
          </a:p>
          <a:p>
            <a:r>
              <a:rPr lang="hr-HR" sz="1700" b="1" dirty="0" smtClean="0"/>
              <a:t>Višnja Ljubičić, dipl.iur. </a:t>
            </a:r>
          </a:p>
          <a:p>
            <a:r>
              <a:rPr lang="hr-HR" sz="1700" b="1" dirty="0" smtClean="0"/>
              <a:t>Pravobraniteljica za ravnopravnost spolova</a:t>
            </a:r>
            <a:endParaRPr lang="hr-HR" sz="1700" dirty="0"/>
          </a:p>
        </p:txBody>
      </p:sp>
      <p:grpSp>
        <p:nvGrpSpPr>
          <p:cNvPr id="4" name="Group 3"/>
          <p:cNvGrpSpPr/>
          <p:nvPr/>
        </p:nvGrpSpPr>
        <p:grpSpPr>
          <a:xfrm>
            <a:off x="611560" y="450052"/>
            <a:ext cx="7452826" cy="909186"/>
            <a:chOff x="806287" y="445496"/>
            <a:chExt cx="6718041" cy="81671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532693"/>
              <a:ext cx="1080120" cy="71963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287" y="445496"/>
              <a:ext cx="1659659" cy="816717"/>
            </a:xfrm>
            <a:prstGeom prst="rect">
              <a:avLst/>
            </a:prstGeom>
          </p:spPr>
        </p:pic>
      </p:grp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68315"/>
            <a:ext cx="1584176" cy="891451"/>
          </a:xfrm>
          <a:prstGeom prst="rect">
            <a:avLst/>
          </a:prstGeom>
        </p:spPr>
      </p:pic>
      <p:pic>
        <p:nvPicPr>
          <p:cNvPr id="9" name="Picture 8" descr="C:\Users\goran.PRS\AppData\Local\Microsoft\Windows\Temporary Internet Files\Content.Outlook\U99HV22Z\HUP - LOGO (2)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51" y="716544"/>
            <a:ext cx="1692163" cy="412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60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hr-HR" dirty="0" smtClean="0">
                <a:solidFill>
                  <a:schemeClr val="accent1"/>
                </a:solidFill>
              </a:rPr>
              <a:t>Kontekst </a:t>
            </a:r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32448"/>
          </a:xfrm>
        </p:spPr>
        <p:txBody>
          <a:bodyPr>
            <a:normAutofit fontScale="85000" lnSpcReduction="10000"/>
          </a:bodyPr>
          <a:lstStyle/>
          <a:p>
            <a:r>
              <a:rPr lang="nl-NL" dirty="0"/>
              <a:t>Projekt </a:t>
            </a:r>
            <a:r>
              <a:rPr lang="nl-NL" b="1" dirty="0"/>
              <a:t>„</a:t>
            </a:r>
            <a:r>
              <a:rPr lang="nl-NL" b="1" i="1" dirty="0"/>
              <a:t>Uklanjanje staklenog labirinta – jednakost prilika u pristupu pozicijama ekonomskog odlučivanja u Hrvatskoj</a:t>
            </a:r>
            <a:r>
              <a:rPr lang="nl-NL" b="1" dirty="0"/>
              <a:t>“</a:t>
            </a:r>
            <a:r>
              <a:rPr lang="nl-NL" dirty="0"/>
              <a:t> prvi je EU Progress-projekt u području ravnopravnosti spolova na tržištu rada u </a:t>
            </a:r>
            <a:r>
              <a:rPr lang="nl-NL" dirty="0" smtClean="0"/>
              <a:t>Hrvatskoj</a:t>
            </a:r>
            <a:endParaRPr lang="hr-HR" dirty="0"/>
          </a:p>
          <a:p>
            <a:r>
              <a:rPr lang="hr-HR" dirty="0" smtClean="0"/>
              <a:t>Provodi se od 10. 10. 2013. do do kraja 2015. godine </a:t>
            </a:r>
          </a:p>
          <a:p>
            <a:r>
              <a:rPr lang="hr-HR" dirty="0" smtClean="0"/>
              <a:t>Cilj: </a:t>
            </a:r>
            <a:r>
              <a:rPr lang="nl-NL" dirty="0"/>
              <a:t>postaviti dobre temelje za primjenu europske Direktive o poboljšanju spolne uravnoteženosti na razini neizvršnih direktorskih pozicija trgovačkih društava izlistanih na burzama dionica koja se nalazi u zakonodavnom postupku Europske </a:t>
            </a:r>
            <a:r>
              <a:rPr lang="nl-NL" dirty="0" smtClean="0"/>
              <a:t>komisije</a:t>
            </a:r>
            <a:endParaRPr lang="hr-HR" dirty="0" smtClean="0"/>
          </a:p>
          <a:p>
            <a:r>
              <a:rPr lang="hr-HR" dirty="0"/>
              <a:t>Z</a:t>
            </a:r>
            <a:r>
              <a:rPr lang="nl-NL" dirty="0" smtClean="0"/>
              <a:t>načaj </a:t>
            </a:r>
            <a:r>
              <a:rPr lang="nl-NL" dirty="0"/>
              <a:t>ovog projekta i njegovih aktivnosti mjerljiv je na europskom, nacionalnom, ali i na regionalnom </a:t>
            </a:r>
            <a:r>
              <a:rPr lang="nl-NL" dirty="0" smtClean="0"/>
              <a:t>nivou</a:t>
            </a:r>
            <a:endParaRPr lang="hr-HR" dirty="0" smtClean="0"/>
          </a:p>
          <a:p>
            <a:r>
              <a:rPr lang="hr-HR" dirty="0" smtClean="0"/>
              <a:t>Zasigurno je </a:t>
            </a:r>
            <a:r>
              <a:rPr lang="hr-HR" dirty="0"/>
              <a:t>n</a:t>
            </a:r>
            <a:r>
              <a:rPr lang="nl-NL" dirty="0" smtClean="0"/>
              <a:t>ajveće </a:t>
            </a:r>
            <a:r>
              <a:rPr lang="nl-NL" dirty="0"/>
              <a:t>povjerenje Komisije </a:t>
            </a:r>
            <a:r>
              <a:rPr lang="nl-NL" dirty="0" smtClean="0"/>
              <a:t>osigurala</a:t>
            </a:r>
            <a:r>
              <a:rPr lang="hr-HR" dirty="0" smtClean="0"/>
              <a:t> </a:t>
            </a:r>
            <a:r>
              <a:rPr lang="nl-NL" dirty="0" smtClean="0"/>
              <a:t>ideja </a:t>
            </a:r>
            <a:r>
              <a:rPr lang="hr-HR" b="1" dirty="0">
                <a:solidFill>
                  <a:schemeClr val="accent1"/>
                </a:solidFill>
              </a:rPr>
              <a:t>B</a:t>
            </a:r>
            <a:r>
              <a:rPr lang="nl-NL" b="1" dirty="0" smtClean="0">
                <a:solidFill>
                  <a:schemeClr val="accent1"/>
                </a:solidFill>
              </a:rPr>
              <a:t>aze </a:t>
            </a:r>
            <a:r>
              <a:rPr lang="nl-NL" b="1" dirty="0">
                <a:solidFill>
                  <a:schemeClr val="accent1"/>
                </a:solidFill>
              </a:rPr>
              <a:t>poslovnih žena </a:t>
            </a:r>
            <a:endParaRPr lang="hr-HR" b="1" dirty="0">
              <a:solidFill>
                <a:schemeClr val="accent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945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/>
                </a:solidFill>
              </a:rPr>
              <a:t>Globalna i europska razina </a:t>
            </a:r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/>
                </a:solidFill>
              </a:rPr>
              <a:t>Global </a:t>
            </a:r>
            <a:r>
              <a:rPr lang="nl-NL" dirty="0">
                <a:solidFill>
                  <a:schemeClr val="accent1"/>
                </a:solidFill>
              </a:rPr>
              <a:t>Board Ready Women </a:t>
            </a:r>
            <a:r>
              <a:rPr lang="nl-NL" dirty="0" smtClean="0">
                <a:solidFill>
                  <a:schemeClr val="accent1"/>
                </a:solidFill>
              </a:rPr>
              <a:t>Initiative</a:t>
            </a:r>
            <a:endParaRPr lang="hr-HR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hr-HR" dirty="0" smtClean="0">
              <a:solidFill>
                <a:schemeClr val="accent1"/>
              </a:solidFill>
            </a:endParaRPr>
          </a:p>
          <a:p>
            <a:endParaRPr lang="hr-HR" dirty="0">
              <a:solidFill>
                <a:schemeClr val="accent1"/>
              </a:solidFill>
            </a:endParaRPr>
          </a:p>
          <a:p>
            <a:endParaRPr lang="hr-HR" dirty="0" smtClean="0">
              <a:solidFill>
                <a:schemeClr val="accent1"/>
              </a:solidFill>
            </a:endParaRPr>
          </a:p>
          <a:p>
            <a:r>
              <a:rPr lang="hr-HR" dirty="0" smtClean="0">
                <a:solidFill>
                  <a:schemeClr val="accent1"/>
                </a:solidFill>
              </a:rPr>
              <a:t>European </a:t>
            </a:r>
            <a:r>
              <a:rPr lang="hr-HR" dirty="0">
                <a:solidFill>
                  <a:schemeClr val="accent1"/>
                </a:solidFill>
              </a:rPr>
              <a:t>Network for Women in </a:t>
            </a:r>
            <a:r>
              <a:rPr lang="hr-HR" dirty="0" smtClean="0">
                <a:solidFill>
                  <a:schemeClr val="accent1"/>
                </a:solidFill>
              </a:rPr>
              <a:t>Leadership</a:t>
            </a:r>
          </a:p>
          <a:p>
            <a:pPr marL="0" indent="0">
              <a:buNone/>
            </a:pPr>
            <a:endParaRPr lang="hr-HR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70" y="2276872"/>
            <a:ext cx="7038975" cy="1409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21" y="4283038"/>
            <a:ext cx="2448272" cy="232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accent1"/>
                </a:solidFill>
              </a:rPr>
              <a:t>Osnovna načela</a:t>
            </a:r>
            <a:r>
              <a:rPr lang="hr-H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1600" dirty="0"/>
              <a:t>GBRW pokrenule poslovne škole i Women on Board organizacija, projekt podržan od strane Europske komisije, Forte fondacije i Financial Timesa </a:t>
            </a:r>
          </a:p>
          <a:p>
            <a:r>
              <a:rPr lang="hr-HR" sz="1600" dirty="0"/>
              <a:t>Danas u radu sudjeluju 180 vodećih poslovnih škola i organizacija u preko 70 zemalja diljem </a:t>
            </a:r>
            <a:r>
              <a:rPr lang="hr-HR" sz="1600" dirty="0" smtClean="0"/>
              <a:t>svijeta</a:t>
            </a:r>
          </a:p>
          <a:p>
            <a:r>
              <a:rPr lang="hr-HR" sz="1600" dirty="0" smtClean="0"/>
              <a:t>Rad koordinira Financial Times</a:t>
            </a:r>
          </a:p>
          <a:p>
            <a:pPr marL="0" indent="0">
              <a:buNone/>
            </a:pPr>
            <a:endParaRPr lang="hr-HR" sz="160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1600" dirty="0" smtClean="0"/>
              <a:t>ENWIL pokrenut 2008. kao neformalna mreža i inicijativa Microsofta</a:t>
            </a:r>
          </a:p>
          <a:p>
            <a:r>
              <a:rPr lang="hr-HR" sz="1600" dirty="0" smtClean="0"/>
              <a:t>2010. postaje </a:t>
            </a:r>
            <a:r>
              <a:rPr lang="hr-HR" sz="1600" dirty="0"/>
              <a:t>N</a:t>
            </a:r>
            <a:r>
              <a:rPr lang="hr-HR" sz="1600" dirty="0" smtClean="0"/>
              <a:t>GO </a:t>
            </a:r>
          </a:p>
          <a:p>
            <a:endParaRPr lang="hr-HR" sz="1600" dirty="0"/>
          </a:p>
        </p:txBody>
      </p:sp>
      <p:sp>
        <p:nvSpPr>
          <p:cNvPr id="5" name="Rectangle 4"/>
          <p:cNvSpPr/>
          <p:nvPr/>
        </p:nvSpPr>
        <p:spPr>
          <a:xfrm>
            <a:off x="4716016" y="3573016"/>
            <a:ext cx="3816424" cy="2376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dirty="0" smtClean="0">
                <a:solidFill>
                  <a:schemeClr val="accent1"/>
                </a:solidFill>
              </a:rPr>
              <a:t>„</a:t>
            </a:r>
            <a:r>
              <a:rPr lang="hr-HR" dirty="0" smtClean="0">
                <a:solidFill>
                  <a:schemeClr val="accent1"/>
                </a:solidFill>
              </a:rPr>
              <a:t>Ne prihvaćam argument da ne postoji dovoljno kvalificiranih žena za nadzorne odbore – samo trebate pogledati listu europskih poslovnih škola na kojoj se nalazi oko 7000 poslovnih žena spremnih preuzeti te pozicije.”</a:t>
            </a:r>
            <a:endParaRPr lang="hr-HR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944967"/>
            <a:ext cx="3240360" cy="243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61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/>
                </a:solidFill>
              </a:rPr>
              <a:t>Baza poslovnih žena će:  </a:t>
            </a:r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→ Promicati načela različitosti i uključivosti na upravljačkim razinama </a:t>
            </a:r>
            <a:endParaRPr lang="hr-HR" dirty="0"/>
          </a:p>
          <a:p>
            <a:r>
              <a:rPr lang="nl-NL" dirty="0"/>
              <a:t>→ Razvijati čvrste mreže poslovnih liderica predanih načelu uključivosti i raznolikosti na najvišim razinama poslovnog odlučivanja</a:t>
            </a:r>
            <a:endParaRPr lang="hr-HR" dirty="0"/>
          </a:p>
          <a:p>
            <a:r>
              <a:rPr lang="nl-NL" dirty="0"/>
              <a:t>→ Davati podršku unaprjeđivanju i učvršćivanju postojećih kanala razvoja, pronalaženja i izbora visoko stručnih kandidatkinja za upravljačka tijela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339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/>
                </a:solidFill>
              </a:rPr>
              <a:t>Baza poslovnih žena </a:t>
            </a:r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dirty="0"/>
              <a:t>O</a:t>
            </a:r>
            <a:r>
              <a:rPr lang="hr-HR" dirty="0" smtClean="0"/>
              <a:t>snovne zadaće: 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b="1" dirty="0" smtClean="0">
                <a:solidFill>
                  <a:schemeClr val="accent1"/>
                </a:solidFill>
              </a:rPr>
              <a:t>FORMA BAZE </a:t>
            </a:r>
          </a:p>
          <a:p>
            <a:pPr>
              <a:buFontTx/>
              <a:buChar char="-"/>
            </a:pPr>
            <a:r>
              <a:rPr lang="hr-HR" sz="1800" dirty="0"/>
              <a:t>E</a:t>
            </a:r>
            <a:r>
              <a:rPr lang="hr-HR" sz="1800" dirty="0" smtClean="0"/>
              <a:t>lektronski format (</a:t>
            </a:r>
            <a:r>
              <a:rPr lang="hr-HR" sz="1800" u="sng" dirty="0" smtClean="0">
                <a:solidFill>
                  <a:schemeClr val="accent1"/>
                </a:solidFill>
              </a:rPr>
              <a:t>www.staklenilabirint.prs.hr</a:t>
            </a:r>
            <a:r>
              <a:rPr lang="hr-HR" sz="1800" dirty="0" smtClean="0"/>
              <a:t>) </a:t>
            </a:r>
          </a:p>
          <a:p>
            <a:pPr>
              <a:buFontTx/>
              <a:buChar char="-"/>
            </a:pPr>
            <a:r>
              <a:rPr lang="hr-HR" sz="1800" dirty="0"/>
              <a:t>S</a:t>
            </a:r>
            <a:r>
              <a:rPr lang="hr-HR" sz="1800" dirty="0" smtClean="0"/>
              <a:t>elekcijski proces </a:t>
            </a:r>
          </a:p>
          <a:p>
            <a:pPr>
              <a:buFontTx/>
              <a:buChar char="-"/>
            </a:pPr>
            <a:r>
              <a:rPr lang="hr-HR" sz="1800" dirty="0" smtClean="0"/>
              <a:t>Odbor donosi odluke uz </a:t>
            </a:r>
            <a:r>
              <a:rPr lang="nl-NL" sz="1800" dirty="0"/>
              <a:t>administrativnu podršku </a:t>
            </a:r>
            <a:r>
              <a:rPr lang="hr-HR" sz="1800" dirty="0" smtClean="0"/>
              <a:t>koordinatora/ica projekta </a:t>
            </a:r>
          </a:p>
          <a:p>
            <a:pPr>
              <a:buFontTx/>
              <a:buChar char="-"/>
            </a:pPr>
            <a:r>
              <a:rPr lang="hr-HR" sz="1800" dirty="0" smtClean="0"/>
              <a:t>Dva do tri puta godišnje objavljuje se novi krug izbora </a:t>
            </a:r>
          </a:p>
          <a:p>
            <a:pPr>
              <a:buFontTx/>
              <a:buChar char="-"/>
            </a:pPr>
            <a:r>
              <a:rPr lang="hr-HR" sz="1800" dirty="0" smtClean="0"/>
              <a:t>Prvi krug izbora traje od </a:t>
            </a:r>
            <a:r>
              <a:rPr lang="hr-HR" sz="1800" b="1" dirty="0" smtClean="0">
                <a:solidFill>
                  <a:schemeClr val="accent1"/>
                </a:solidFill>
              </a:rPr>
              <a:t>5. studenog 2015. do 5. siječnja  2016.</a:t>
            </a:r>
          </a:p>
          <a:p>
            <a:pPr>
              <a:buFontTx/>
              <a:buChar char="-"/>
            </a:pPr>
            <a:r>
              <a:rPr lang="hr-HR" sz="1800" dirty="0" smtClean="0"/>
              <a:t>HUP po završetku projekta nastavlja </a:t>
            </a:r>
            <a:r>
              <a:rPr lang="hr-HR" sz="1800" dirty="0"/>
              <a:t>s koordinacijom </a:t>
            </a:r>
            <a:r>
              <a:rPr lang="hr-HR" sz="1800" dirty="0" smtClean="0"/>
              <a:t>Baze</a:t>
            </a:r>
            <a:r>
              <a:rPr lang="hr-HR" sz="1800" dirty="0"/>
              <a:t> </a:t>
            </a:r>
            <a:endParaRPr lang="hr-HR" sz="1800" dirty="0" smtClean="0"/>
          </a:p>
          <a:p>
            <a:pPr>
              <a:buFontTx/>
              <a:buChar char="-"/>
            </a:pPr>
            <a:endParaRPr lang="hr-HR" sz="1800" dirty="0"/>
          </a:p>
          <a:p>
            <a:endParaRPr lang="hr-HR" sz="1800" dirty="0"/>
          </a:p>
        </p:txBody>
      </p:sp>
      <p:sp>
        <p:nvSpPr>
          <p:cNvPr id="4" name="Rectangle 3"/>
          <p:cNvSpPr/>
          <p:nvPr/>
        </p:nvSpPr>
        <p:spPr>
          <a:xfrm>
            <a:off x="755576" y="1988840"/>
            <a:ext cx="331236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Uz detaljno razrađene kriterije odabira na našem bi tržištu rada ovakva baza imala ulogu pouzdane i opsežne baze kvalificiranih žena i potencijalnih kandidatkinja</a:t>
            </a:r>
            <a:endParaRPr lang="hr-HR" sz="1400" dirty="0"/>
          </a:p>
        </p:txBody>
      </p:sp>
      <p:sp>
        <p:nvSpPr>
          <p:cNvPr id="5" name="Rectangle 4"/>
          <p:cNvSpPr/>
          <p:nvPr/>
        </p:nvSpPr>
        <p:spPr>
          <a:xfrm>
            <a:off x="4932040" y="1988840"/>
            <a:ext cx="324036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Dokaz </a:t>
            </a:r>
            <a:r>
              <a:rPr lang="nl-NL" sz="1400" dirty="0" smtClean="0"/>
              <a:t>kako </a:t>
            </a:r>
            <a:r>
              <a:rPr lang="nl-NL" sz="1400" dirty="0"/>
              <a:t>na hrvatskom tržištu itekako postoji dovoljan broj žena s respektabilnom karijerom i postignućima koja ih čine spremnima za najodgovornije </a:t>
            </a:r>
            <a:r>
              <a:rPr lang="nl-NL" sz="1400" dirty="0" smtClean="0"/>
              <a:t>pozicije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218665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/>
                </a:solidFill>
              </a:rPr>
              <a:t>Obrazac za prijavu </a:t>
            </a:r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Detalje o prijavi na: </a:t>
            </a:r>
            <a:r>
              <a:rPr lang="hr-HR" u="sng" dirty="0" smtClean="0">
                <a:solidFill>
                  <a:schemeClr val="accent1"/>
                </a:solidFill>
              </a:rPr>
              <a:t>www.staklenilabirint.prs.hr; www.hup.hr</a:t>
            </a:r>
            <a:endParaRPr lang="hr-HR" dirty="0" smtClean="0">
              <a:solidFill>
                <a:schemeClr val="accent1"/>
              </a:solidFill>
            </a:endParaRPr>
          </a:p>
          <a:p>
            <a:r>
              <a:rPr lang="hr-HR" dirty="0" smtClean="0"/>
              <a:t>Ispunjeni obrazac i životopis poslati na </a:t>
            </a:r>
            <a:r>
              <a:rPr lang="hr-HR" u="sng" dirty="0" smtClean="0">
                <a:solidFill>
                  <a:schemeClr val="accent1"/>
                </a:solidFill>
              </a:rPr>
              <a:t>menadzerice@hup.hr</a:t>
            </a:r>
          </a:p>
          <a:p>
            <a:r>
              <a:rPr lang="nl-NL" dirty="0"/>
              <a:t>Potičemo poslovne žene, javnost i poslodavce da prepoznaju važnost ideje pokretanja ovakve baze </a:t>
            </a:r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321" y="980728"/>
            <a:ext cx="2016224" cy="223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15918" y="1234470"/>
            <a:ext cx="6830516" cy="4975820"/>
            <a:chOff x="1197868" y="1412776"/>
            <a:chExt cx="6830516" cy="4975820"/>
          </a:xfrm>
        </p:grpSpPr>
        <p:pic>
          <p:nvPicPr>
            <p:cNvPr id="4" name="Picture 3" descr="http://uliks/WEB_projects/uprs_foot.png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97868" y="1412776"/>
              <a:ext cx="6830516" cy="4975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640" y="1484784"/>
              <a:ext cx="2664295" cy="651501"/>
            </a:xfrm>
            <a:prstGeom prst="rect">
              <a:avLst/>
            </a:prstGeom>
          </p:spPr>
        </p:pic>
      </p:grpSp>
      <p:sp>
        <p:nvSpPr>
          <p:cNvPr id="6" name="Rectangle 5"/>
          <p:cNvSpPr/>
          <p:nvPr/>
        </p:nvSpPr>
        <p:spPr>
          <a:xfrm>
            <a:off x="4031176" y="4077072"/>
            <a:ext cx="2557048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989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56792"/>
            <a:ext cx="7378586" cy="4536504"/>
          </a:xfrm>
        </p:spPr>
        <p:txBody>
          <a:bodyPr>
            <a:normAutofit fontScale="92500" lnSpcReduction="20000"/>
          </a:bodyPr>
          <a:lstStyle/>
          <a:p>
            <a:pPr algn="ctr"/>
            <a:endParaRPr lang="hr-HR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5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Baza poslovnih žena </a:t>
            </a:r>
          </a:p>
          <a:p>
            <a:pPr algn="ctr"/>
            <a:endParaRPr lang="hr-HR" dirty="0"/>
          </a:p>
          <a:p>
            <a:pPr algn="ctr"/>
            <a:endParaRPr lang="hr-HR" sz="1700" dirty="0" smtClean="0"/>
          </a:p>
          <a:p>
            <a:pPr algn="ctr"/>
            <a:endParaRPr lang="hr-HR" sz="1700" dirty="0"/>
          </a:p>
          <a:p>
            <a:pPr algn="ctr"/>
            <a:endParaRPr lang="hr-HR" sz="1700" dirty="0" smtClean="0"/>
          </a:p>
          <a:p>
            <a:pPr algn="ctr"/>
            <a:r>
              <a:rPr lang="hr-HR" sz="1700" dirty="0" smtClean="0"/>
              <a:t>EU Progress-projekt </a:t>
            </a:r>
            <a:r>
              <a:rPr lang="nl-NL" sz="1700" b="1" dirty="0"/>
              <a:t>„Uklanjanje staklenog labirinta – jednakost prilika u pristupu pozicijama ekonomskog odlučivanja u </a:t>
            </a:r>
            <a:r>
              <a:rPr lang="nl-NL" sz="1700" b="1" dirty="0" err="1"/>
              <a:t>Hrvatskoj</a:t>
            </a:r>
            <a:r>
              <a:rPr lang="nl-NL" sz="1700" b="1" dirty="0" smtClean="0"/>
              <a:t>“</a:t>
            </a:r>
            <a:endParaRPr lang="hr-HR" sz="1700" b="1" dirty="0" smtClean="0"/>
          </a:p>
          <a:p>
            <a:pPr algn="ctr"/>
            <a:endParaRPr lang="hr-HR" sz="1700" b="1" dirty="0" smtClean="0"/>
          </a:p>
          <a:p>
            <a:pPr algn="ctr"/>
            <a:endParaRPr lang="hr-HR" sz="1700" b="1" dirty="0" smtClean="0"/>
          </a:p>
          <a:p>
            <a:pPr algn="ctr"/>
            <a:endParaRPr lang="hr-HR" sz="1700" b="1" dirty="0"/>
          </a:p>
          <a:p>
            <a:pPr algn="ctr"/>
            <a:endParaRPr lang="hr-HR" sz="1700" b="1" dirty="0" smtClean="0"/>
          </a:p>
          <a:p>
            <a:pPr algn="ctr"/>
            <a:r>
              <a:rPr lang="hr-HR" sz="3000" b="1" dirty="0" smtClean="0"/>
              <a:t>05. studenog 2015.</a:t>
            </a:r>
            <a:endParaRPr lang="hr-HR" sz="3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611560" y="450052"/>
            <a:ext cx="7452826" cy="909186"/>
            <a:chOff x="806287" y="445496"/>
            <a:chExt cx="6718041" cy="81671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532693"/>
              <a:ext cx="1080120" cy="71963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287" y="445496"/>
              <a:ext cx="1659659" cy="816717"/>
            </a:xfrm>
            <a:prstGeom prst="rect">
              <a:avLst/>
            </a:prstGeom>
          </p:spPr>
        </p:pic>
      </p:grp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68315"/>
            <a:ext cx="1584176" cy="891451"/>
          </a:xfrm>
          <a:prstGeom prst="rect">
            <a:avLst/>
          </a:prstGeom>
        </p:spPr>
      </p:pic>
      <p:pic>
        <p:nvPicPr>
          <p:cNvPr id="1026" name="Picture 2" descr="C:\Users\akasipovic\Desktop\HUP_puni_vertikalni_sirok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47909"/>
            <a:ext cx="1433840" cy="92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75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062664" cy="1927225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Zastupljenost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žena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upravljačkoj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razini</a:t>
            </a:r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EU </a:t>
            </a:r>
            <a:r>
              <a:rPr lang="en-US" sz="3200" b="1" dirty="0" err="1" smtClean="0"/>
              <a:t>Kontekst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1008"/>
            <a:ext cx="7990656" cy="2664296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Goran </a:t>
            </a:r>
            <a:r>
              <a:rPr lang="hr-HR" dirty="0" err="1" smtClean="0"/>
              <a:t>Selanec</a:t>
            </a:r>
            <a:endParaRPr lang="hr-HR" dirty="0" smtClean="0"/>
          </a:p>
          <a:p>
            <a:endParaRPr lang="en-US" dirty="0" smtClean="0"/>
          </a:p>
          <a:p>
            <a:r>
              <a:rPr lang="hr-HR" dirty="0" smtClean="0"/>
              <a:t>Zamjenik </a:t>
            </a:r>
            <a:r>
              <a:rPr lang="hr-HR" dirty="0"/>
              <a:t>p</a:t>
            </a:r>
            <a:r>
              <a:rPr lang="en-US" dirty="0" err="1" smtClean="0"/>
              <a:t>ravobraniteljic</a:t>
            </a:r>
            <a:r>
              <a:rPr lang="hr-HR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ravnopravnost</a:t>
            </a:r>
            <a:r>
              <a:rPr lang="en-US" dirty="0" smtClean="0"/>
              <a:t> </a:t>
            </a:r>
            <a:r>
              <a:rPr lang="en-US" dirty="0" err="1" smtClean="0"/>
              <a:t>spolova</a:t>
            </a:r>
            <a:endParaRPr lang="en-US" dirty="0" smtClean="0"/>
          </a:p>
          <a:p>
            <a:r>
              <a:rPr lang="en-US" dirty="0" err="1" smtClean="0"/>
              <a:t>Republika</a:t>
            </a:r>
            <a:r>
              <a:rPr lang="en-US" dirty="0" smtClean="0"/>
              <a:t> </a:t>
            </a:r>
            <a:r>
              <a:rPr lang="en-US" dirty="0" err="1" smtClean="0"/>
              <a:t>Hrvatska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1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56792"/>
            <a:ext cx="7378586" cy="4536504"/>
          </a:xfrm>
        </p:spPr>
        <p:txBody>
          <a:bodyPr>
            <a:normAutofit fontScale="70000" lnSpcReduction="20000"/>
          </a:bodyPr>
          <a:lstStyle/>
          <a:p>
            <a:pPr algn="ctr"/>
            <a:endParaRPr lang="hr-HR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5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Baza poslovnih žena </a:t>
            </a:r>
          </a:p>
          <a:p>
            <a:pPr algn="ctr"/>
            <a:endParaRPr lang="hr-HR" dirty="0"/>
          </a:p>
          <a:p>
            <a:pPr algn="ctr"/>
            <a:endParaRPr lang="hr-HR" sz="1700" dirty="0" smtClean="0"/>
          </a:p>
          <a:p>
            <a:pPr algn="ctr"/>
            <a:endParaRPr lang="hr-HR" sz="1700" dirty="0"/>
          </a:p>
          <a:p>
            <a:pPr algn="ctr"/>
            <a:endParaRPr lang="hr-HR" sz="1700" dirty="0" smtClean="0"/>
          </a:p>
          <a:p>
            <a:pPr algn="ctr"/>
            <a:r>
              <a:rPr lang="hr-HR" sz="2300" dirty="0" smtClean="0"/>
              <a:t>EU Progress-projekt </a:t>
            </a:r>
            <a:r>
              <a:rPr lang="nl-NL" sz="2300" b="1" dirty="0"/>
              <a:t>„Uklanjanje staklenog labirinta – jednakost prilika u pristupu pozicijama ekonomskog odlučivanja u </a:t>
            </a:r>
            <a:r>
              <a:rPr lang="nl-NL" sz="2300" b="1" dirty="0" err="1"/>
              <a:t>Hrvatskoj</a:t>
            </a:r>
            <a:r>
              <a:rPr lang="nl-NL" sz="2300" b="1" dirty="0" smtClean="0"/>
              <a:t>“</a:t>
            </a:r>
            <a:endParaRPr lang="hr-HR" sz="2300" b="1" dirty="0" smtClean="0"/>
          </a:p>
          <a:p>
            <a:pPr algn="ctr"/>
            <a:endParaRPr lang="hr-HR" sz="1700" b="1" dirty="0" smtClean="0"/>
          </a:p>
          <a:p>
            <a:pPr algn="ctr"/>
            <a:endParaRPr lang="hr-HR" sz="3400" b="1" dirty="0" smtClean="0"/>
          </a:p>
          <a:p>
            <a:r>
              <a:rPr lang="hr-HR" sz="3400" b="1" dirty="0" smtClean="0"/>
              <a:t>Jadranka  Gable</a:t>
            </a:r>
          </a:p>
          <a:p>
            <a:r>
              <a:rPr lang="hr-HR" sz="3400" b="1" dirty="0" smtClean="0"/>
              <a:t>Savjetnica</a:t>
            </a:r>
          </a:p>
          <a:p>
            <a:r>
              <a:rPr lang="hr-HR" sz="3400" b="1" dirty="0" smtClean="0"/>
              <a:t>Nacionalno vijeće za konkurentnost</a:t>
            </a:r>
            <a:endParaRPr lang="hr-HR" sz="3400" b="1" dirty="0"/>
          </a:p>
          <a:p>
            <a:pPr algn="ctr"/>
            <a:endParaRPr lang="hr-HR" sz="1700" b="1" dirty="0" smtClean="0"/>
          </a:p>
          <a:p>
            <a:pPr algn="ctr"/>
            <a:r>
              <a:rPr lang="hr-HR" sz="3000" b="1" dirty="0" smtClean="0"/>
              <a:t>05. studenog 2015.</a:t>
            </a:r>
            <a:endParaRPr lang="hr-HR" sz="3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611560" y="450052"/>
            <a:ext cx="7452826" cy="909186"/>
            <a:chOff x="806287" y="445496"/>
            <a:chExt cx="6718041" cy="81671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532693"/>
              <a:ext cx="1080120" cy="71963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287" y="445496"/>
              <a:ext cx="1659659" cy="816717"/>
            </a:xfrm>
            <a:prstGeom prst="rect">
              <a:avLst/>
            </a:prstGeom>
          </p:spPr>
        </p:pic>
      </p:grp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68315"/>
            <a:ext cx="1584176" cy="891451"/>
          </a:xfrm>
          <a:prstGeom prst="rect">
            <a:avLst/>
          </a:prstGeom>
        </p:spPr>
      </p:pic>
      <p:pic>
        <p:nvPicPr>
          <p:cNvPr id="1026" name="Picture 2" descr="C:\Users\akasipovic\Desktop\HUP_puni_vertikalni_sirok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47909"/>
            <a:ext cx="1433840" cy="92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56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800" y="1292225"/>
            <a:ext cx="8775700" cy="5222875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§"/>
            </a:pPr>
            <a:endParaRPr lang="hr-HR" altLang="sr-Latn-CS" sz="2000" i="1" dirty="0" smtClean="0"/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§"/>
            </a:pPr>
            <a:endParaRPr lang="hr-HR" altLang="sr-Latn-CS" sz="2000" i="1" dirty="0" smtClean="0"/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§"/>
            </a:pPr>
            <a:endParaRPr lang="hr-HR" altLang="sr-Latn-CS" sz="2000" i="1" dirty="0"/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§"/>
            </a:pPr>
            <a:r>
              <a:rPr lang="hr-HR" altLang="sr-Latn-CS" sz="2000" i="1" dirty="0" smtClean="0"/>
              <a:t>„</a:t>
            </a:r>
            <a:r>
              <a:rPr lang="hr-HR" altLang="sr-Latn-CS" sz="2000" i="1" dirty="0" smtClean="0"/>
              <a:t>Globalno izvješće o ravnopravnosti spolova”, </a:t>
            </a:r>
            <a:r>
              <a:rPr lang="hr-HR" altLang="sr-Latn-CS" sz="2000" dirty="0" smtClean="0"/>
              <a:t>Svjetskog gospodarskog foruma prati ravnopravnost spolova prema četiri ključna područja:</a:t>
            </a:r>
          </a:p>
          <a:p>
            <a:pPr lvl="1" eaLnBrk="1" hangingPunct="1">
              <a:spcBef>
                <a:spcPct val="4000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hr-HR" altLang="sr-Latn-CS" sz="1800" dirty="0" smtClean="0"/>
              <a:t>Ekonomsko </a:t>
            </a:r>
            <a:r>
              <a:rPr lang="hr-HR" altLang="sr-Latn-CS" sz="1800" dirty="0"/>
              <a:t>sudjelovanje i prilike </a:t>
            </a:r>
            <a:r>
              <a:rPr lang="hr-HR" altLang="sr-Latn-CS" sz="1800" dirty="0" smtClean="0"/>
              <a:t>– zastupljenost, plaće </a:t>
            </a:r>
            <a:r>
              <a:rPr lang="hr-HR" altLang="sr-Latn-CS" sz="1800" dirty="0"/>
              <a:t>i vodstvo</a:t>
            </a:r>
          </a:p>
          <a:p>
            <a:pPr lvl="1" eaLnBrk="1" hangingPunct="1">
              <a:spcBef>
                <a:spcPct val="4000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hr-HR" altLang="sr-Latn-CS" sz="1800" dirty="0"/>
              <a:t>Obrazovanje - pristup osnovnim i višim razinama </a:t>
            </a:r>
            <a:r>
              <a:rPr lang="hr-HR" altLang="sr-Latn-CS" sz="1800" dirty="0" smtClean="0"/>
              <a:t>obrazovanja </a:t>
            </a:r>
            <a:endParaRPr lang="hr-HR" altLang="sr-Latn-CS" sz="1800" dirty="0"/>
          </a:p>
          <a:p>
            <a:pPr lvl="1" eaLnBrk="1" hangingPunct="1">
              <a:spcBef>
                <a:spcPct val="4000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hr-HR" altLang="sr-Latn-CS" sz="1800" dirty="0"/>
              <a:t>Političko osnaživanje - zastupljenost u strukturama </a:t>
            </a:r>
            <a:r>
              <a:rPr lang="hr-HR" altLang="sr-Latn-CS" sz="1800" dirty="0" smtClean="0"/>
              <a:t>odlučivanja (najveći jaz)</a:t>
            </a:r>
            <a:endParaRPr lang="hr-HR" altLang="sr-Latn-CS" sz="1800" dirty="0"/>
          </a:p>
          <a:p>
            <a:pPr lvl="1" eaLnBrk="1" hangingPunct="1">
              <a:spcBef>
                <a:spcPct val="4000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hr-HR" altLang="sr-Latn-CS" sz="1800" dirty="0"/>
              <a:t>Zdravlje i opstanak - očekivano trajanje </a:t>
            </a:r>
            <a:r>
              <a:rPr lang="hr-HR" altLang="sr-Latn-CS" sz="1800" dirty="0" smtClean="0"/>
              <a:t>života (najmanji jaz)</a:t>
            </a:r>
          </a:p>
          <a:p>
            <a:pPr lvl="1" eaLnBrk="1" hangingPunct="1">
              <a:spcBef>
                <a:spcPct val="40000"/>
              </a:spcBef>
              <a:buClrTx/>
              <a:buSzTx/>
              <a:buFont typeface="Courier New" panose="02070309020205020404" pitchFamily="49" charset="0"/>
              <a:buChar char="o"/>
            </a:pPr>
            <a:endParaRPr lang="hr-HR" altLang="sr-Latn-CS" sz="1800" dirty="0"/>
          </a:p>
          <a:p>
            <a:pPr eaLnBrk="1" hangingPunct="1">
              <a:spcBef>
                <a:spcPct val="4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hr-HR" altLang="sr-Latn-CS" dirty="0" smtClean="0"/>
              <a:t>Indeks mjeri jaz/razlike među zastupljenosti spolova u ova četiri područja, a ne stupanj razvoja na tom području.</a:t>
            </a:r>
            <a:endParaRPr lang="hr-HR" altLang="sr-Latn-CS" dirty="0"/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§"/>
            </a:pPr>
            <a:endParaRPr lang="hr-HR" altLang="sr-Latn-CS" sz="2000" dirty="0"/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§"/>
            </a:pPr>
            <a:endParaRPr lang="hr-HR" altLang="sr-Latn-CS" sz="2000" i="1" dirty="0" smtClean="0"/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§"/>
            </a:pPr>
            <a:endParaRPr lang="hr-HR" altLang="sr-Latn-CS" sz="2000" i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C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3500" y="190500"/>
            <a:ext cx="9080500" cy="1726332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hr-HR" altLang="sr-Latn-CS" b="1" dirty="0" smtClean="0"/>
              <a:t>Svjetski </a:t>
            </a:r>
            <a:r>
              <a:rPr lang="hr-HR" altLang="sr-Latn-CS" b="1" dirty="0"/>
              <a:t>gospodarski forum: </a:t>
            </a:r>
            <a:br>
              <a:rPr lang="hr-HR" altLang="sr-Latn-CS" b="1" dirty="0"/>
            </a:br>
            <a:r>
              <a:rPr lang="hr-HR" altLang="sr-Latn-CS" b="1" dirty="0" smtClean="0"/>
              <a:t>„Globalno izvješće o ravnopravnosti spolova 2014.”</a:t>
            </a:r>
            <a:endParaRPr lang="en-US" altLang="sr-Latn-CS" b="1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25838" y="24987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CCCC"/>
              </a:buClr>
              <a:buSzPct val="110000"/>
              <a:buChar char="•"/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CCCCCC"/>
              </a:buClr>
              <a:buSzPct val="11000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CCCCCC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CCCCC"/>
              </a:buClr>
              <a:buSzPct val="11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CCCCCC"/>
              </a:buClr>
              <a:buSzPct val="11000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CC"/>
              </a:buClr>
              <a:buSzPct val="11000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CC"/>
              </a:buClr>
              <a:buSzPct val="11000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CC"/>
              </a:buClr>
              <a:buSzPct val="11000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CC"/>
              </a:buClr>
              <a:buSzPct val="11000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CS" sz="1600">
              <a:latin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55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Ravnopravnost spolova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/>
              <a:t>Hrvatska na 55 mjestu od 142 zemlje – ne smanjuje jaz između </a:t>
            </a:r>
            <a:r>
              <a:rPr lang="hr-HR" dirty="0" smtClean="0"/>
              <a:t>spolova</a:t>
            </a:r>
          </a:p>
          <a:p>
            <a:endParaRPr lang="hr-HR" dirty="0"/>
          </a:p>
          <a:p>
            <a:r>
              <a:rPr lang="hr-HR" dirty="0" smtClean="0"/>
              <a:t>U Izvješću za 2014. godinu kontinuirano je uključeno 111 zemalja, a 105 je smanjilo jaz među spolovima. Između 6 zemalja koje to nisu učinile je i Hrvatska</a:t>
            </a:r>
          </a:p>
          <a:p>
            <a:endParaRPr lang="hr-HR" dirty="0"/>
          </a:p>
          <a:p>
            <a:r>
              <a:rPr lang="hr-HR" dirty="0"/>
              <a:t>Najnaprednije zemlje na svijetu u pogledu ravnopravnosti spolova su Island, Finska, Norveška, Švedska i </a:t>
            </a:r>
            <a:r>
              <a:rPr lang="hr-HR" dirty="0" smtClean="0"/>
              <a:t>Danska</a:t>
            </a:r>
          </a:p>
          <a:p>
            <a:endParaRPr lang="hr-HR" dirty="0"/>
          </a:p>
          <a:p>
            <a:endParaRPr lang="hr-HR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3702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Profil Hrvatska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492278"/>
            <a:ext cx="8153400" cy="425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u="sng" dirty="0" smtClean="0"/>
              <a:t>Najvažnije poruke</a:t>
            </a:r>
          </a:p>
          <a:p>
            <a:endParaRPr lang="hr-HR" dirty="0"/>
          </a:p>
          <a:p>
            <a:r>
              <a:rPr lang="hr-HR" dirty="0" smtClean="0"/>
              <a:t>Prema dosadašnjem trendu potrebno će biti 81. godina za izjednačavanje ravnopravnosti spolova na radnom mjestu.</a:t>
            </a:r>
          </a:p>
          <a:p>
            <a:endParaRPr lang="hr-HR" dirty="0" smtClean="0"/>
          </a:p>
          <a:p>
            <a:r>
              <a:rPr lang="hr-HR" dirty="0" smtClean="0"/>
              <a:t>Kompanije koje uključuju veći broj žena u top razine vodstva bolje posluju od onih koji to ne čine.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097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56792"/>
            <a:ext cx="7378586" cy="4536504"/>
          </a:xfrm>
        </p:spPr>
        <p:txBody>
          <a:bodyPr>
            <a:normAutofit fontScale="92500" lnSpcReduction="20000"/>
          </a:bodyPr>
          <a:lstStyle/>
          <a:p>
            <a:pPr algn="ctr"/>
            <a:endParaRPr lang="hr-HR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5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Baza poslovnih žena </a:t>
            </a:r>
          </a:p>
          <a:p>
            <a:pPr algn="ctr"/>
            <a:endParaRPr lang="hr-HR" dirty="0"/>
          </a:p>
          <a:p>
            <a:pPr algn="ctr"/>
            <a:endParaRPr lang="hr-HR" sz="1700" dirty="0" smtClean="0"/>
          </a:p>
          <a:p>
            <a:pPr algn="ctr"/>
            <a:endParaRPr lang="hr-HR" sz="1700" dirty="0"/>
          </a:p>
          <a:p>
            <a:pPr algn="ctr"/>
            <a:endParaRPr lang="hr-HR" sz="1700" dirty="0" smtClean="0"/>
          </a:p>
          <a:p>
            <a:pPr algn="ctr"/>
            <a:r>
              <a:rPr lang="hr-HR" sz="1700" dirty="0" smtClean="0"/>
              <a:t>EU Progress-projekt </a:t>
            </a:r>
            <a:r>
              <a:rPr lang="nl-NL" sz="1700" b="1" dirty="0"/>
              <a:t>„Uklanjanje staklenog labirinta – jednakost prilika u pristupu pozicijama ekonomskog odlučivanja u </a:t>
            </a:r>
            <a:r>
              <a:rPr lang="nl-NL" sz="1700" b="1" dirty="0" err="1"/>
              <a:t>Hrvatskoj</a:t>
            </a:r>
            <a:r>
              <a:rPr lang="nl-NL" sz="1700" b="1" dirty="0" smtClean="0"/>
              <a:t>“</a:t>
            </a:r>
            <a:endParaRPr lang="hr-HR" sz="1700" b="1" dirty="0" smtClean="0"/>
          </a:p>
          <a:p>
            <a:pPr algn="ctr"/>
            <a:endParaRPr lang="hr-HR" sz="1700" b="1" dirty="0" smtClean="0"/>
          </a:p>
          <a:p>
            <a:pPr algn="ctr"/>
            <a:endParaRPr lang="hr-HR" sz="1700" b="1" dirty="0" smtClean="0"/>
          </a:p>
          <a:p>
            <a:pPr algn="ctr"/>
            <a:endParaRPr lang="hr-HR" sz="1700" b="1" dirty="0"/>
          </a:p>
          <a:p>
            <a:pPr algn="ctr"/>
            <a:endParaRPr lang="hr-HR" sz="1700" b="1" dirty="0" smtClean="0"/>
          </a:p>
          <a:p>
            <a:pPr algn="ctr"/>
            <a:r>
              <a:rPr lang="hr-HR" sz="3000" b="1" dirty="0" smtClean="0"/>
              <a:t>05. </a:t>
            </a:r>
            <a:r>
              <a:rPr lang="hr-HR" sz="3000" b="1" smtClean="0"/>
              <a:t>studenog </a:t>
            </a:r>
            <a:r>
              <a:rPr lang="hr-HR" sz="3000" b="1" dirty="0" smtClean="0"/>
              <a:t>2015.</a:t>
            </a:r>
            <a:endParaRPr lang="hr-HR" sz="3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611560" y="450052"/>
            <a:ext cx="7452826" cy="909186"/>
            <a:chOff x="806287" y="445496"/>
            <a:chExt cx="6718041" cy="81671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532693"/>
              <a:ext cx="1080120" cy="71963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287" y="445496"/>
              <a:ext cx="1659659" cy="816717"/>
            </a:xfrm>
            <a:prstGeom prst="rect">
              <a:avLst/>
            </a:prstGeom>
          </p:spPr>
        </p:pic>
      </p:grp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68315"/>
            <a:ext cx="1584176" cy="891451"/>
          </a:xfrm>
          <a:prstGeom prst="rect">
            <a:avLst/>
          </a:prstGeom>
        </p:spPr>
      </p:pic>
      <p:pic>
        <p:nvPicPr>
          <p:cNvPr id="1026" name="Picture 2" descr="C:\Users\akasipovic\Desktop\HUP_puni_vertikalni_sirok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47909"/>
            <a:ext cx="1433840" cy="92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8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Žene</a:t>
            </a:r>
            <a:r>
              <a:rPr lang="en-US" dirty="0" smtClean="0"/>
              <a:t> u </a:t>
            </a:r>
            <a:r>
              <a:rPr lang="en-US" dirty="0" err="1" smtClean="0"/>
              <a:t>populaciji</a:t>
            </a:r>
            <a:r>
              <a:rPr lang="en-US" dirty="0" smtClean="0"/>
              <a:t>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51%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EU</a:t>
            </a:r>
          </a:p>
          <a:p>
            <a:endParaRPr lang="en-US" dirty="0" smtClean="0"/>
          </a:p>
          <a:p>
            <a:r>
              <a:rPr lang="en-US" dirty="0" smtClean="0"/>
              <a:t>45%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 smtClean="0"/>
              <a:t> u EU</a:t>
            </a:r>
          </a:p>
          <a:p>
            <a:endParaRPr lang="en-US" dirty="0" smtClean="0"/>
          </a:p>
          <a:p>
            <a:r>
              <a:rPr lang="en-US" dirty="0" smtClean="0"/>
              <a:t>56%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visoko</a:t>
            </a:r>
            <a:r>
              <a:rPr lang="en-US" dirty="0" smtClean="0"/>
              <a:t> </a:t>
            </a:r>
            <a:r>
              <a:rPr lang="en-US" dirty="0" err="1" smtClean="0"/>
              <a:t>obrazovanih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 smtClean="0"/>
              <a:t> u EU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en-US" dirty="0" err="1" smtClean="0"/>
              <a:t>Udio</a:t>
            </a:r>
            <a:r>
              <a:rPr lang="en-US" dirty="0" smtClean="0"/>
              <a:t> </a:t>
            </a:r>
            <a:r>
              <a:rPr lang="en-US" dirty="0" err="1" smtClean="0"/>
              <a:t>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upravljačkoj</a:t>
            </a:r>
            <a:r>
              <a:rPr lang="en-US" dirty="0" smtClean="0"/>
              <a:t> </a:t>
            </a:r>
            <a:r>
              <a:rPr lang="en-US" dirty="0" err="1" smtClean="0"/>
              <a:t>razini</a:t>
            </a:r>
            <a:r>
              <a:rPr lang="en-US" dirty="0" smtClean="0"/>
              <a:t> (</a:t>
            </a:r>
            <a:r>
              <a:rPr lang="en-US" dirty="0" err="1" smtClean="0"/>
              <a:t>uprava</a:t>
            </a:r>
            <a:r>
              <a:rPr lang="en-US" dirty="0" smtClean="0"/>
              <a:t> + </a:t>
            </a:r>
            <a:r>
              <a:rPr lang="en-US" dirty="0" err="1" smtClean="0"/>
              <a:t>nadzor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EU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082429"/>
              </p:ext>
            </p:extLst>
          </p:nvPr>
        </p:nvGraphicFramePr>
        <p:xfrm>
          <a:off x="775609" y="2111829"/>
          <a:ext cx="7511143" cy="2960914"/>
        </p:xfrm>
        <a:graphic>
          <a:graphicData uri="http://schemas.openxmlformats.org/drawingml/2006/table">
            <a:tbl>
              <a:tblPr/>
              <a:tblGrid>
                <a:gridCol w="2090059"/>
                <a:gridCol w="903514"/>
                <a:gridCol w="903514"/>
                <a:gridCol w="903514"/>
                <a:gridCol w="903514"/>
                <a:gridCol w="903514"/>
                <a:gridCol w="903514"/>
              </a:tblGrid>
              <a:tr h="8490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Broj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trgovačkih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društava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Predsjednici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/e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Članovi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0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Uključeni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Dali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podatke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132118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EU-28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619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619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95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en-US" dirty="0" err="1" smtClean="0"/>
              <a:t>Udio</a:t>
            </a:r>
            <a:r>
              <a:rPr lang="en-US" dirty="0" smtClean="0"/>
              <a:t> </a:t>
            </a:r>
            <a:r>
              <a:rPr lang="en-US" dirty="0" err="1" smtClean="0"/>
              <a:t>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upravljačkoj</a:t>
            </a:r>
            <a:r>
              <a:rPr lang="en-US" dirty="0" smtClean="0"/>
              <a:t> </a:t>
            </a:r>
            <a:r>
              <a:rPr lang="en-US" dirty="0" err="1" smtClean="0"/>
              <a:t>razini</a:t>
            </a:r>
            <a:r>
              <a:rPr lang="en-US" dirty="0" smtClean="0"/>
              <a:t> (</a:t>
            </a:r>
            <a:r>
              <a:rPr lang="en-US" dirty="0" err="1" smtClean="0"/>
              <a:t>uprava</a:t>
            </a:r>
            <a:r>
              <a:rPr lang="en-US" dirty="0" smtClean="0"/>
              <a:t> + </a:t>
            </a:r>
            <a:r>
              <a:rPr lang="en-US" dirty="0" err="1" smtClean="0"/>
              <a:t>nadzor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Top 5-EU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450963"/>
              </p:ext>
            </p:extLst>
          </p:nvPr>
        </p:nvGraphicFramePr>
        <p:xfrm>
          <a:off x="693964" y="2275118"/>
          <a:ext cx="7462157" cy="3190871"/>
        </p:xfrm>
        <a:graphic>
          <a:graphicData uri="http://schemas.openxmlformats.org/drawingml/2006/table">
            <a:tbl>
              <a:tblPr/>
              <a:tblGrid>
                <a:gridCol w="2070095"/>
                <a:gridCol w="898677"/>
                <a:gridCol w="898677"/>
                <a:gridCol w="898677"/>
                <a:gridCol w="898677"/>
                <a:gridCol w="898677"/>
                <a:gridCol w="898677"/>
              </a:tblGrid>
              <a:tr h="755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Broj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trgovačkih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društava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Predsjednici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/e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Članovi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0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Uključeni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Dali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podatke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272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Francuska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Latvija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Finska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96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Švedska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71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Danska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51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en-US" dirty="0" err="1" smtClean="0"/>
              <a:t>Udio</a:t>
            </a:r>
            <a:r>
              <a:rPr lang="en-US" dirty="0" smtClean="0"/>
              <a:t> </a:t>
            </a:r>
            <a:r>
              <a:rPr lang="en-US" dirty="0" err="1" smtClean="0"/>
              <a:t>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upravljačkoj</a:t>
            </a:r>
            <a:r>
              <a:rPr lang="en-US" dirty="0" smtClean="0"/>
              <a:t> </a:t>
            </a:r>
            <a:r>
              <a:rPr lang="en-US" dirty="0" err="1" smtClean="0"/>
              <a:t>razini</a:t>
            </a:r>
            <a:r>
              <a:rPr lang="en-US" dirty="0" smtClean="0"/>
              <a:t> (</a:t>
            </a:r>
            <a:r>
              <a:rPr lang="en-US" dirty="0" err="1" smtClean="0"/>
              <a:t>uprava</a:t>
            </a:r>
            <a:r>
              <a:rPr lang="en-US" dirty="0" smtClean="0"/>
              <a:t> + </a:t>
            </a:r>
            <a:r>
              <a:rPr lang="en-US" dirty="0" err="1" smtClean="0"/>
              <a:t>nadzor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err="1" smtClean="0"/>
              <a:t>Obrnutnih</a:t>
            </a:r>
            <a:r>
              <a:rPr lang="en-US" dirty="0" smtClean="0"/>
              <a:t> Top 5-EU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417558"/>
              </p:ext>
            </p:extLst>
          </p:nvPr>
        </p:nvGraphicFramePr>
        <p:xfrm>
          <a:off x="1043608" y="2276872"/>
          <a:ext cx="7094765" cy="3528757"/>
        </p:xfrm>
        <a:graphic>
          <a:graphicData uri="http://schemas.openxmlformats.org/drawingml/2006/table">
            <a:tbl>
              <a:tblPr/>
              <a:tblGrid>
                <a:gridCol w="1974197"/>
                <a:gridCol w="853428"/>
                <a:gridCol w="853428"/>
                <a:gridCol w="853428"/>
                <a:gridCol w="853428"/>
                <a:gridCol w="853428"/>
                <a:gridCol w="853428"/>
              </a:tblGrid>
              <a:tr h="870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Broj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trgovačkih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društava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Predsjednici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/e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Članovi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37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Uključeni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Dali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podatke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770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Malta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Estonija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Cipar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Luksemburg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Portugal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39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en-US" dirty="0" err="1" smtClean="0"/>
              <a:t>Udio</a:t>
            </a:r>
            <a:r>
              <a:rPr lang="en-US" dirty="0" smtClean="0"/>
              <a:t> </a:t>
            </a:r>
            <a:r>
              <a:rPr lang="en-US" dirty="0" err="1" smtClean="0"/>
              <a:t>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izvršnim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neizvršnim</a:t>
            </a:r>
            <a:r>
              <a:rPr lang="en-US" dirty="0" smtClean="0"/>
              <a:t> </a:t>
            </a:r>
            <a:r>
              <a:rPr lang="en-US" dirty="0" err="1" smtClean="0"/>
              <a:t>pozicijama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EU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333074"/>
              </p:ext>
            </p:extLst>
          </p:nvPr>
        </p:nvGraphicFramePr>
        <p:xfrm>
          <a:off x="710293" y="2285999"/>
          <a:ext cx="7649938" cy="2762202"/>
        </p:xfrm>
        <a:graphic>
          <a:graphicData uri="http://schemas.openxmlformats.org/drawingml/2006/table">
            <a:tbl>
              <a:tblPr/>
              <a:tblGrid>
                <a:gridCol w="1715874"/>
                <a:gridCol w="741758"/>
                <a:gridCol w="741758"/>
                <a:gridCol w="741758"/>
                <a:gridCol w="741758"/>
                <a:gridCol w="741758"/>
                <a:gridCol w="741758"/>
                <a:gridCol w="741758"/>
                <a:gridCol w="741758"/>
              </a:tblGrid>
              <a:tr h="11212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Broj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trgovačkih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društava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CEO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Izvršni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Neizvršni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4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Uključeni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Dali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podatke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666640">
                <a:tc>
                  <a:txBody>
                    <a:bodyPr/>
                    <a:lstStyle/>
                    <a:p>
                      <a:pPr algn="l" fontAlgn="ctr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EU-28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619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619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96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86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03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en-US" dirty="0" err="1" smtClean="0"/>
              <a:t>Udio</a:t>
            </a:r>
            <a:r>
              <a:rPr lang="en-US" dirty="0" smtClean="0"/>
              <a:t> </a:t>
            </a:r>
            <a:r>
              <a:rPr lang="en-US" dirty="0" err="1" smtClean="0"/>
              <a:t>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izvršnim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neizvršnim</a:t>
            </a:r>
            <a:r>
              <a:rPr lang="en-US" dirty="0" smtClean="0"/>
              <a:t> </a:t>
            </a:r>
            <a:r>
              <a:rPr lang="en-US" dirty="0" err="1" smtClean="0"/>
              <a:t>pozicijama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Top 5 - EU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997821"/>
              </p:ext>
            </p:extLst>
          </p:nvPr>
        </p:nvGraphicFramePr>
        <p:xfrm>
          <a:off x="898074" y="2220686"/>
          <a:ext cx="7486649" cy="3396344"/>
        </p:xfrm>
        <a:graphic>
          <a:graphicData uri="http://schemas.openxmlformats.org/drawingml/2006/table">
            <a:tbl>
              <a:tblPr/>
              <a:tblGrid>
                <a:gridCol w="1679249"/>
                <a:gridCol w="725925"/>
                <a:gridCol w="725925"/>
                <a:gridCol w="725925"/>
                <a:gridCol w="725925"/>
                <a:gridCol w="725925"/>
                <a:gridCol w="725925"/>
                <a:gridCol w="725925"/>
                <a:gridCol w="725925"/>
              </a:tblGrid>
              <a:tr h="826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Broj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trgovačkih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društava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CEO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Izvršni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Neizvršni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7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Uključeni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Dali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podatke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58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Slovenija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Švedska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96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Bugarska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Rumunjska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Latvija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9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en-US" dirty="0" err="1" smtClean="0"/>
              <a:t>Udio</a:t>
            </a:r>
            <a:r>
              <a:rPr lang="en-US" dirty="0" smtClean="0"/>
              <a:t> </a:t>
            </a:r>
            <a:r>
              <a:rPr lang="en-US" dirty="0" err="1" smtClean="0"/>
              <a:t>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izvršnim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neizvršnim</a:t>
            </a:r>
            <a:r>
              <a:rPr lang="en-US" dirty="0" smtClean="0"/>
              <a:t> </a:t>
            </a:r>
            <a:r>
              <a:rPr lang="en-US" dirty="0" err="1" smtClean="0"/>
              <a:t>pozicijama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Obrnutih</a:t>
            </a:r>
            <a:r>
              <a:rPr lang="en-US" dirty="0" smtClean="0"/>
              <a:t> top 5 - EU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088813"/>
              </p:ext>
            </p:extLst>
          </p:nvPr>
        </p:nvGraphicFramePr>
        <p:xfrm>
          <a:off x="963387" y="2275117"/>
          <a:ext cx="7347854" cy="3094510"/>
        </p:xfrm>
        <a:graphic>
          <a:graphicData uri="http://schemas.openxmlformats.org/drawingml/2006/table">
            <a:tbl>
              <a:tblPr/>
              <a:tblGrid>
                <a:gridCol w="1648118"/>
                <a:gridCol w="712467"/>
                <a:gridCol w="712467"/>
                <a:gridCol w="712467"/>
                <a:gridCol w="712467"/>
                <a:gridCol w="712467"/>
                <a:gridCol w="712467"/>
                <a:gridCol w="712467"/>
                <a:gridCol w="712467"/>
              </a:tblGrid>
              <a:tr h="7194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Broj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trgovačkih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društava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CEO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Izvršni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Neizvršni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1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Uključeni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Dali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podatke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Žene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Muškarci</a:t>
                      </a: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117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Austrija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96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Poljska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Njemačka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Italija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Luksembourg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87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95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507</TotalTime>
  <Words>1067</Words>
  <Application>Microsoft Office PowerPoint</Application>
  <PresentationFormat>On-screen Show (4:3)</PresentationFormat>
  <Paragraphs>419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 </vt:lpstr>
      <vt:lpstr>Zastupljenost žena na upravljačkoj razini  EU Kontekst</vt:lpstr>
      <vt:lpstr>Žene u populaciji EU</vt:lpstr>
      <vt:lpstr> Udio žena na upravljačkoj razini (uprava + nadzor) EU</vt:lpstr>
      <vt:lpstr> Udio žena na upravljačkoj razini (uprava + nadzor) Top 5-EU</vt:lpstr>
      <vt:lpstr> Udio žena na upravljačkoj razini (uprava + nadzor) Obrnutnih Top 5-EU</vt:lpstr>
      <vt:lpstr> Udio žena na izvršnim i neizvršnim pozicijama EU</vt:lpstr>
      <vt:lpstr> Udio žena na izvršnim i neizvršnim pozicijama Top 5 - EU</vt:lpstr>
      <vt:lpstr> Udio žena na izvršnim i neizvršnim pozicijama Obrnutih top 5 - EU</vt:lpstr>
      <vt:lpstr> </vt:lpstr>
      <vt:lpstr> </vt:lpstr>
      <vt:lpstr>Kontekst </vt:lpstr>
      <vt:lpstr>Globalna i europska razina </vt:lpstr>
      <vt:lpstr>Osnovna načela </vt:lpstr>
      <vt:lpstr>Baza poslovnih žena će:  </vt:lpstr>
      <vt:lpstr>Baza poslovnih žena </vt:lpstr>
      <vt:lpstr>Obrazac za prijavu </vt:lpstr>
      <vt:lpstr>PowerPoint Presentation</vt:lpstr>
      <vt:lpstr> </vt:lpstr>
      <vt:lpstr> </vt:lpstr>
      <vt:lpstr>Svjetski gospodarski forum:  „Globalno izvješće o ravnopravnosti spolova 2014.”</vt:lpstr>
      <vt:lpstr>Ravnopravnost spolova</vt:lpstr>
      <vt:lpstr>Profil Hrvatska</vt:lpstr>
      <vt:lpstr>PowerPoint Presentation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pro gender</dc:creator>
  <cp:lastModifiedBy>prezentacije</cp:lastModifiedBy>
  <cp:revision>23</cp:revision>
  <cp:lastPrinted>2015-11-03T14:54:54Z</cp:lastPrinted>
  <dcterms:created xsi:type="dcterms:W3CDTF">2015-11-03T11:09:09Z</dcterms:created>
  <dcterms:modified xsi:type="dcterms:W3CDTF">2015-11-05T08:01:58Z</dcterms:modified>
</cp:coreProperties>
</file>